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69" r:id="rId5"/>
    <p:sldId id="259" r:id="rId6"/>
    <p:sldId id="261" r:id="rId7"/>
    <p:sldId id="260" r:id="rId8"/>
    <p:sldId id="262" r:id="rId9"/>
    <p:sldId id="263" r:id="rId10"/>
    <p:sldId id="264" r:id="rId11"/>
    <p:sldId id="270" r:id="rId12"/>
    <p:sldId id="266" r:id="rId13"/>
    <p:sldId id="268" r:id="rId14"/>
    <p:sldId id="272" r:id="rId15"/>
    <p:sldId id="267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D5D53-2BC7-46A8-A89D-55453A61CB5E}" type="doc">
      <dgm:prSet loTypeId="urn:microsoft.com/office/officeart/2005/8/layout/cycle5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4D2ED67-B022-4FF7-B4FF-4ECAC5E255A3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D97A6-BED6-45A4-B898-5A15B0EA772C}" type="parTrans" cxnId="{BFB08A52-A30D-4856-B441-5FFF08CAC248}">
      <dgm:prSet/>
      <dgm:spPr/>
      <dgm:t>
        <a:bodyPr/>
        <a:lstStyle/>
        <a:p>
          <a:endParaRPr lang="en-US"/>
        </a:p>
      </dgm:t>
    </dgm:pt>
    <dgm:pt modelId="{11C53C94-70D8-4840-B42A-EFBD2FB0D497}" type="sibTrans" cxnId="{BFB08A52-A30D-4856-B441-5FFF08CAC248}">
      <dgm:prSet/>
      <dgm:spPr/>
      <dgm:t>
        <a:bodyPr/>
        <a:lstStyle/>
        <a:p>
          <a:endParaRPr lang="en-US"/>
        </a:p>
      </dgm:t>
    </dgm:pt>
    <dgm:pt modelId="{D34C1EBF-586A-4803-B65B-7D592A8DA679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Experiencia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A55DC1-91FD-45E1-AF18-A7B70691F830}" type="parTrans" cxnId="{5004C72C-B7B6-4BA6-BE11-11F939EFD3CF}">
      <dgm:prSet/>
      <dgm:spPr/>
      <dgm:t>
        <a:bodyPr/>
        <a:lstStyle/>
        <a:p>
          <a:endParaRPr lang="en-US"/>
        </a:p>
      </dgm:t>
    </dgm:pt>
    <dgm:pt modelId="{801ED5B4-158F-479F-857F-8E6011CFA815}" type="sibTrans" cxnId="{5004C72C-B7B6-4BA6-BE11-11F939EFD3CF}">
      <dgm:prSet/>
      <dgm:spPr/>
      <dgm:t>
        <a:bodyPr/>
        <a:lstStyle/>
        <a:p>
          <a:endParaRPr lang="en-US"/>
        </a:p>
      </dgm:t>
    </dgm:pt>
    <dgm:pt modelId="{9AFA6253-517A-484A-B03C-50D1B2B5F982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Reflexión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BAFEE-E007-4009-80A7-9DF3188DAA94}" type="parTrans" cxnId="{B91789F6-A352-4212-93BE-F767EEE00D20}">
      <dgm:prSet/>
      <dgm:spPr/>
      <dgm:t>
        <a:bodyPr/>
        <a:lstStyle/>
        <a:p>
          <a:endParaRPr lang="en-US"/>
        </a:p>
      </dgm:t>
    </dgm:pt>
    <dgm:pt modelId="{335C7235-9348-43C7-9AF0-6BFFFC59DB24}" type="sibTrans" cxnId="{B91789F6-A352-4212-93BE-F767EEE00D20}">
      <dgm:prSet/>
      <dgm:spPr/>
      <dgm:t>
        <a:bodyPr/>
        <a:lstStyle/>
        <a:p>
          <a:endParaRPr lang="en-US"/>
        </a:p>
      </dgm:t>
    </dgm:pt>
    <dgm:pt modelId="{4E5A0D7F-94B5-4180-A6EF-A9F707A73CC3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Acción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741433-72CA-4ECC-905B-645773BBC5F8}" type="parTrans" cxnId="{C4ED3D70-5BA6-45F6-A78E-C1742616052D}">
      <dgm:prSet/>
      <dgm:spPr/>
      <dgm:t>
        <a:bodyPr/>
        <a:lstStyle/>
        <a:p>
          <a:endParaRPr lang="en-US"/>
        </a:p>
      </dgm:t>
    </dgm:pt>
    <dgm:pt modelId="{9B4A7B9B-9EF3-4FD7-9088-617B0ABA0A9F}" type="sibTrans" cxnId="{C4ED3D70-5BA6-45F6-A78E-C1742616052D}">
      <dgm:prSet/>
      <dgm:spPr/>
      <dgm:t>
        <a:bodyPr/>
        <a:lstStyle/>
        <a:p>
          <a:endParaRPr lang="en-US"/>
        </a:p>
      </dgm:t>
    </dgm:pt>
    <dgm:pt modelId="{F1D5C0A7-F410-450F-A246-F5BB98539E79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b="0" dirty="0" smtClean="0"/>
            <a:t>Evaluación</a:t>
          </a:r>
          <a:endParaRPr lang="en-US" b="0" dirty="0"/>
        </a:p>
      </dgm:t>
    </dgm:pt>
    <dgm:pt modelId="{CE746F5F-CF28-471F-8B37-C413E8CAF3D9}" type="parTrans" cxnId="{813AED8B-2841-4CC5-9BB6-5B3551898245}">
      <dgm:prSet/>
      <dgm:spPr/>
      <dgm:t>
        <a:bodyPr/>
        <a:lstStyle/>
        <a:p>
          <a:endParaRPr lang="en-US"/>
        </a:p>
      </dgm:t>
    </dgm:pt>
    <dgm:pt modelId="{7C2C6D2D-D05A-4B5F-A3E7-A79F252DC8B4}" type="sibTrans" cxnId="{813AED8B-2841-4CC5-9BB6-5B3551898245}">
      <dgm:prSet/>
      <dgm:spPr/>
      <dgm:t>
        <a:bodyPr/>
        <a:lstStyle/>
        <a:p>
          <a:endParaRPr lang="en-US"/>
        </a:p>
      </dgm:t>
    </dgm:pt>
    <dgm:pt modelId="{CD96F220-3BF1-43E1-99E3-4570B94AB0AA}" type="pres">
      <dgm:prSet presAssocID="{B2DD5D53-2BC7-46A8-A89D-55453A61CB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BCA9B3-1964-4E73-8E89-13CC60E3AF73}" type="pres">
      <dgm:prSet presAssocID="{84D2ED67-B022-4FF7-B4FF-4ECAC5E255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29FF4-AE4C-4219-962E-229F8B67FA2E}" type="pres">
      <dgm:prSet presAssocID="{84D2ED67-B022-4FF7-B4FF-4ECAC5E255A3}" presName="spNode" presStyleCnt="0"/>
      <dgm:spPr/>
    </dgm:pt>
    <dgm:pt modelId="{D9A1EA99-5629-440D-9CF9-0653E959C8F6}" type="pres">
      <dgm:prSet presAssocID="{11C53C94-70D8-4840-B42A-EFBD2FB0D49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BE66D04-CA41-450E-9B82-A521521E1E5D}" type="pres">
      <dgm:prSet presAssocID="{D34C1EBF-586A-4803-B65B-7D592A8DA6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33526-EDD0-460D-A9D0-A4017EC395C6}" type="pres">
      <dgm:prSet presAssocID="{D34C1EBF-586A-4803-B65B-7D592A8DA679}" presName="spNode" presStyleCnt="0"/>
      <dgm:spPr/>
    </dgm:pt>
    <dgm:pt modelId="{358AB979-1A4F-4E3D-B84E-9968018BF4B7}" type="pres">
      <dgm:prSet presAssocID="{801ED5B4-158F-479F-857F-8E6011CFA81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4FE79EE-B5E8-411A-8C78-BD292FA21C90}" type="pres">
      <dgm:prSet presAssocID="{9AFA6253-517A-484A-B03C-50D1B2B5F9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6119F-6F47-4B63-9A9D-C9D7A33465D0}" type="pres">
      <dgm:prSet presAssocID="{9AFA6253-517A-484A-B03C-50D1B2B5F982}" presName="spNode" presStyleCnt="0"/>
      <dgm:spPr/>
    </dgm:pt>
    <dgm:pt modelId="{14ADF0F9-1BCF-45F2-9AAB-61DFDCA28BFC}" type="pres">
      <dgm:prSet presAssocID="{335C7235-9348-43C7-9AF0-6BFFFC59DB2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DF901EC-A9A1-4D79-97D3-5710B0D2FAB7}" type="pres">
      <dgm:prSet presAssocID="{4E5A0D7F-94B5-4180-A6EF-A9F707A73C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F6DBF-B47F-497D-ACFC-E3164DBA5EC8}" type="pres">
      <dgm:prSet presAssocID="{4E5A0D7F-94B5-4180-A6EF-A9F707A73CC3}" presName="spNode" presStyleCnt="0"/>
      <dgm:spPr/>
    </dgm:pt>
    <dgm:pt modelId="{1C01708F-AB96-4033-AAD1-33F824095737}" type="pres">
      <dgm:prSet presAssocID="{9B4A7B9B-9EF3-4FD7-9088-617B0ABA0A9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A2B1AAC-9129-4FF3-8EA2-2BF59E8E9365}" type="pres">
      <dgm:prSet presAssocID="{F1D5C0A7-F410-450F-A246-F5BB98539E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D0D7D-C2DD-4471-9A3D-A50717CF4718}" type="pres">
      <dgm:prSet presAssocID="{F1D5C0A7-F410-450F-A246-F5BB98539E79}" presName="spNode" presStyleCnt="0"/>
      <dgm:spPr/>
    </dgm:pt>
    <dgm:pt modelId="{0A5A6541-E8EB-4862-B978-23D3EC079A90}" type="pres">
      <dgm:prSet presAssocID="{7C2C6D2D-D05A-4B5F-A3E7-A79F252DC8B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13AED8B-2841-4CC5-9BB6-5B3551898245}" srcId="{B2DD5D53-2BC7-46A8-A89D-55453A61CB5E}" destId="{F1D5C0A7-F410-450F-A246-F5BB98539E79}" srcOrd="4" destOrd="0" parTransId="{CE746F5F-CF28-471F-8B37-C413E8CAF3D9}" sibTransId="{7C2C6D2D-D05A-4B5F-A3E7-A79F252DC8B4}"/>
    <dgm:cxn modelId="{7F2D433B-611C-4D24-8C0B-A8EDAB144672}" type="presOf" srcId="{9B4A7B9B-9EF3-4FD7-9088-617B0ABA0A9F}" destId="{1C01708F-AB96-4033-AAD1-33F824095737}" srcOrd="0" destOrd="0" presId="urn:microsoft.com/office/officeart/2005/8/layout/cycle5"/>
    <dgm:cxn modelId="{71134AE6-4604-488C-A5B8-78C41CF7D334}" type="presOf" srcId="{335C7235-9348-43C7-9AF0-6BFFFC59DB24}" destId="{14ADF0F9-1BCF-45F2-9AAB-61DFDCA28BFC}" srcOrd="0" destOrd="0" presId="urn:microsoft.com/office/officeart/2005/8/layout/cycle5"/>
    <dgm:cxn modelId="{C4ED3D70-5BA6-45F6-A78E-C1742616052D}" srcId="{B2DD5D53-2BC7-46A8-A89D-55453A61CB5E}" destId="{4E5A0D7F-94B5-4180-A6EF-A9F707A73CC3}" srcOrd="3" destOrd="0" parTransId="{78741433-72CA-4ECC-905B-645773BBC5F8}" sibTransId="{9B4A7B9B-9EF3-4FD7-9088-617B0ABA0A9F}"/>
    <dgm:cxn modelId="{12872887-7A29-4CAE-9F06-58252083694C}" type="presOf" srcId="{84D2ED67-B022-4FF7-B4FF-4ECAC5E255A3}" destId="{B2BCA9B3-1964-4E73-8E89-13CC60E3AF73}" srcOrd="0" destOrd="0" presId="urn:microsoft.com/office/officeart/2005/8/layout/cycle5"/>
    <dgm:cxn modelId="{32677CB4-9B7A-47B0-80F3-40C486F5D672}" type="presOf" srcId="{4E5A0D7F-94B5-4180-A6EF-A9F707A73CC3}" destId="{1DF901EC-A9A1-4D79-97D3-5710B0D2FAB7}" srcOrd="0" destOrd="0" presId="urn:microsoft.com/office/officeart/2005/8/layout/cycle5"/>
    <dgm:cxn modelId="{97D4EE61-9005-4473-8C70-1C58F5E45258}" type="presOf" srcId="{9AFA6253-517A-484A-B03C-50D1B2B5F982}" destId="{B4FE79EE-B5E8-411A-8C78-BD292FA21C90}" srcOrd="0" destOrd="0" presId="urn:microsoft.com/office/officeart/2005/8/layout/cycle5"/>
    <dgm:cxn modelId="{BFB08A52-A30D-4856-B441-5FFF08CAC248}" srcId="{B2DD5D53-2BC7-46A8-A89D-55453A61CB5E}" destId="{84D2ED67-B022-4FF7-B4FF-4ECAC5E255A3}" srcOrd="0" destOrd="0" parTransId="{41AD97A6-BED6-45A4-B898-5A15B0EA772C}" sibTransId="{11C53C94-70D8-4840-B42A-EFBD2FB0D497}"/>
    <dgm:cxn modelId="{4C567F06-3190-4EDF-BE96-8E28A8A7CB74}" type="presOf" srcId="{D34C1EBF-586A-4803-B65B-7D592A8DA679}" destId="{9BE66D04-CA41-450E-9B82-A521521E1E5D}" srcOrd="0" destOrd="0" presId="urn:microsoft.com/office/officeart/2005/8/layout/cycle5"/>
    <dgm:cxn modelId="{5004C72C-B7B6-4BA6-BE11-11F939EFD3CF}" srcId="{B2DD5D53-2BC7-46A8-A89D-55453A61CB5E}" destId="{D34C1EBF-586A-4803-B65B-7D592A8DA679}" srcOrd="1" destOrd="0" parTransId="{63A55DC1-91FD-45E1-AF18-A7B70691F830}" sibTransId="{801ED5B4-158F-479F-857F-8E6011CFA815}"/>
    <dgm:cxn modelId="{5D987B6A-5758-45A7-BE56-D5867F5EB992}" type="presOf" srcId="{F1D5C0A7-F410-450F-A246-F5BB98539E79}" destId="{9A2B1AAC-9129-4FF3-8EA2-2BF59E8E9365}" srcOrd="0" destOrd="0" presId="urn:microsoft.com/office/officeart/2005/8/layout/cycle5"/>
    <dgm:cxn modelId="{E4BE3137-DBEE-40C5-AC34-1339C4A608D1}" type="presOf" srcId="{B2DD5D53-2BC7-46A8-A89D-55453A61CB5E}" destId="{CD96F220-3BF1-43E1-99E3-4570B94AB0AA}" srcOrd="0" destOrd="0" presId="urn:microsoft.com/office/officeart/2005/8/layout/cycle5"/>
    <dgm:cxn modelId="{B91789F6-A352-4212-93BE-F767EEE00D20}" srcId="{B2DD5D53-2BC7-46A8-A89D-55453A61CB5E}" destId="{9AFA6253-517A-484A-B03C-50D1B2B5F982}" srcOrd="2" destOrd="0" parTransId="{922BAFEE-E007-4009-80A7-9DF3188DAA94}" sibTransId="{335C7235-9348-43C7-9AF0-6BFFFC59DB24}"/>
    <dgm:cxn modelId="{1B611B2A-C5F7-4958-81EE-03455C897185}" type="presOf" srcId="{7C2C6D2D-D05A-4B5F-A3E7-A79F252DC8B4}" destId="{0A5A6541-E8EB-4862-B978-23D3EC079A90}" srcOrd="0" destOrd="0" presId="urn:microsoft.com/office/officeart/2005/8/layout/cycle5"/>
    <dgm:cxn modelId="{B5C51F5D-0593-4557-B3C5-6E0735FD98A8}" type="presOf" srcId="{801ED5B4-158F-479F-857F-8E6011CFA815}" destId="{358AB979-1A4F-4E3D-B84E-9968018BF4B7}" srcOrd="0" destOrd="0" presId="urn:microsoft.com/office/officeart/2005/8/layout/cycle5"/>
    <dgm:cxn modelId="{C0C33C21-0B9A-4D77-980F-0CB2779B8F9C}" type="presOf" srcId="{11C53C94-70D8-4840-B42A-EFBD2FB0D497}" destId="{D9A1EA99-5629-440D-9CF9-0653E959C8F6}" srcOrd="0" destOrd="0" presId="urn:microsoft.com/office/officeart/2005/8/layout/cycle5"/>
    <dgm:cxn modelId="{CFAF6844-61D8-4912-BFAD-47087DC7FB71}" type="presParOf" srcId="{CD96F220-3BF1-43E1-99E3-4570B94AB0AA}" destId="{B2BCA9B3-1964-4E73-8E89-13CC60E3AF73}" srcOrd="0" destOrd="0" presId="urn:microsoft.com/office/officeart/2005/8/layout/cycle5"/>
    <dgm:cxn modelId="{5032050E-66C3-4C6E-9339-8A116B610E2F}" type="presParOf" srcId="{CD96F220-3BF1-43E1-99E3-4570B94AB0AA}" destId="{16229FF4-AE4C-4219-962E-229F8B67FA2E}" srcOrd="1" destOrd="0" presId="urn:microsoft.com/office/officeart/2005/8/layout/cycle5"/>
    <dgm:cxn modelId="{FA85A06C-836C-42C2-A89C-B54897DED820}" type="presParOf" srcId="{CD96F220-3BF1-43E1-99E3-4570B94AB0AA}" destId="{D9A1EA99-5629-440D-9CF9-0653E959C8F6}" srcOrd="2" destOrd="0" presId="urn:microsoft.com/office/officeart/2005/8/layout/cycle5"/>
    <dgm:cxn modelId="{007AF5B4-3D52-4BF1-BF12-2D9CC91FBD9B}" type="presParOf" srcId="{CD96F220-3BF1-43E1-99E3-4570B94AB0AA}" destId="{9BE66D04-CA41-450E-9B82-A521521E1E5D}" srcOrd="3" destOrd="0" presId="urn:microsoft.com/office/officeart/2005/8/layout/cycle5"/>
    <dgm:cxn modelId="{C24FBA06-5902-4060-A8B5-C684F77C1544}" type="presParOf" srcId="{CD96F220-3BF1-43E1-99E3-4570B94AB0AA}" destId="{3FD33526-EDD0-460D-A9D0-A4017EC395C6}" srcOrd="4" destOrd="0" presId="urn:microsoft.com/office/officeart/2005/8/layout/cycle5"/>
    <dgm:cxn modelId="{D208B10A-601B-491D-9889-D70D135550DB}" type="presParOf" srcId="{CD96F220-3BF1-43E1-99E3-4570B94AB0AA}" destId="{358AB979-1A4F-4E3D-B84E-9968018BF4B7}" srcOrd="5" destOrd="0" presId="urn:microsoft.com/office/officeart/2005/8/layout/cycle5"/>
    <dgm:cxn modelId="{54163FEE-C260-4CD4-A55A-34118394CDEA}" type="presParOf" srcId="{CD96F220-3BF1-43E1-99E3-4570B94AB0AA}" destId="{B4FE79EE-B5E8-411A-8C78-BD292FA21C90}" srcOrd="6" destOrd="0" presId="urn:microsoft.com/office/officeart/2005/8/layout/cycle5"/>
    <dgm:cxn modelId="{7C5A5256-BA2B-40B3-997B-19AA8716C900}" type="presParOf" srcId="{CD96F220-3BF1-43E1-99E3-4570B94AB0AA}" destId="{54F6119F-6F47-4B63-9A9D-C9D7A33465D0}" srcOrd="7" destOrd="0" presId="urn:microsoft.com/office/officeart/2005/8/layout/cycle5"/>
    <dgm:cxn modelId="{6F76DD1D-67CF-4D0E-92E3-C25109AF2004}" type="presParOf" srcId="{CD96F220-3BF1-43E1-99E3-4570B94AB0AA}" destId="{14ADF0F9-1BCF-45F2-9AAB-61DFDCA28BFC}" srcOrd="8" destOrd="0" presId="urn:microsoft.com/office/officeart/2005/8/layout/cycle5"/>
    <dgm:cxn modelId="{D807D0C1-FFF0-48DC-8484-AD5C058EE1F6}" type="presParOf" srcId="{CD96F220-3BF1-43E1-99E3-4570B94AB0AA}" destId="{1DF901EC-A9A1-4D79-97D3-5710B0D2FAB7}" srcOrd="9" destOrd="0" presId="urn:microsoft.com/office/officeart/2005/8/layout/cycle5"/>
    <dgm:cxn modelId="{6AD7E34A-466E-4147-B779-45E48897F37E}" type="presParOf" srcId="{CD96F220-3BF1-43E1-99E3-4570B94AB0AA}" destId="{FB6F6DBF-B47F-497D-ACFC-E3164DBA5EC8}" srcOrd="10" destOrd="0" presId="urn:microsoft.com/office/officeart/2005/8/layout/cycle5"/>
    <dgm:cxn modelId="{6E257904-EF0C-4F8C-B8A9-7CF9C179B724}" type="presParOf" srcId="{CD96F220-3BF1-43E1-99E3-4570B94AB0AA}" destId="{1C01708F-AB96-4033-AAD1-33F824095737}" srcOrd="11" destOrd="0" presId="urn:microsoft.com/office/officeart/2005/8/layout/cycle5"/>
    <dgm:cxn modelId="{D043D25F-7288-429D-8317-1E8C4AEB0DAE}" type="presParOf" srcId="{CD96F220-3BF1-43E1-99E3-4570B94AB0AA}" destId="{9A2B1AAC-9129-4FF3-8EA2-2BF59E8E9365}" srcOrd="12" destOrd="0" presId="urn:microsoft.com/office/officeart/2005/8/layout/cycle5"/>
    <dgm:cxn modelId="{2C09DF2E-D0F7-4E3C-9EB6-96C73FCC6614}" type="presParOf" srcId="{CD96F220-3BF1-43E1-99E3-4570B94AB0AA}" destId="{A3CD0D7D-C2DD-4471-9A3D-A50717CF4718}" srcOrd="13" destOrd="0" presId="urn:microsoft.com/office/officeart/2005/8/layout/cycle5"/>
    <dgm:cxn modelId="{F33E7E67-0360-4022-9CA1-5A35FBED3FF8}" type="presParOf" srcId="{CD96F220-3BF1-43E1-99E3-4570B94AB0AA}" destId="{0A5A6541-E8EB-4862-B978-23D3EC079A9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32685-A3DD-4883-9E2A-BD12F96C5836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</dgm:pt>
    <dgm:pt modelId="{FA3AB232-06BD-4849-9016-46F45F2D86B1}">
      <dgm:prSet phldrT="[Texto]" custT="1"/>
      <dgm:spPr/>
      <dgm:t>
        <a:bodyPr/>
        <a:lstStyle/>
        <a:p>
          <a:r>
            <a:rPr lang="es-VE" sz="2000" dirty="0" smtClean="0"/>
            <a:t> </a:t>
          </a:r>
          <a:r>
            <a:rPr lang="es-VE" sz="2000" b="1" dirty="0" smtClean="0"/>
            <a:t>EDUCACIÓN SUPERIOR</a:t>
          </a:r>
          <a:endParaRPr lang="en-US" sz="2000" b="1" dirty="0"/>
        </a:p>
      </dgm:t>
    </dgm:pt>
    <dgm:pt modelId="{95527A34-D665-44AB-B2DB-C692026BC35E}" type="parTrans" cxnId="{7FAC06D1-1ACA-4522-83E5-D1D04E55AFE1}">
      <dgm:prSet/>
      <dgm:spPr/>
      <dgm:t>
        <a:bodyPr/>
        <a:lstStyle/>
        <a:p>
          <a:endParaRPr lang="en-US"/>
        </a:p>
      </dgm:t>
    </dgm:pt>
    <dgm:pt modelId="{F04208E4-8440-40C3-A975-EBBDA761D27F}" type="sibTrans" cxnId="{7FAC06D1-1ACA-4522-83E5-D1D04E55AFE1}">
      <dgm:prSet/>
      <dgm:spPr/>
      <dgm:t>
        <a:bodyPr/>
        <a:lstStyle/>
        <a:p>
          <a:endParaRPr lang="en-US"/>
        </a:p>
      </dgm:t>
    </dgm:pt>
    <dgm:pt modelId="{2EF6B4F5-A191-472B-99F8-5120CF23B50B}">
      <dgm:prSet phldrT="[Texto]" custT="1"/>
      <dgm:spPr/>
      <dgm:t>
        <a:bodyPr/>
        <a:lstStyle/>
        <a:p>
          <a:r>
            <a:rPr lang="es-VE" sz="2000" b="1" dirty="0" smtClean="0"/>
            <a:t>FE Y ALEGRÍA</a:t>
          </a:r>
          <a:endParaRPr lang="en-US" sz="2000" b="1" dirty="0"/>
        </a:p>
      </dgm:t>
    </dgm:pt>
    <dgm:pt modelId="{4F70B15C-2379-43EC-9848-032B43E90EB4}" type="parTrans" cxnId="{4FD4F604-901B-4922-8A22-489C9945E142}">
      <dgm:prSet/>
      <dgm:spPr/>
      <dgm:t>
        <a:bodyPr/>
        <a:lstStyle/>
        <a:p>
          <a:endParaRPr lang="en-US"/>
        </a:p>
      </dgm:t>
    </dgm:pt>
    <dgm:pt modelId="{90CFD9E7-992A-41E5-9D92-C30EB1BE54E2}" type="sibTrans" cxnId="{4FD4F604-901B-4922-8A22-489C9945E142}">
      <dgm:prSet/>
      <dgm:spPr/>
      <dgm:t>
        <a:bodyPr/>
        <a:lstStyle/>
        <a:p>
          <a:endParaRPr lang="en-US"/>
        </a:p>
      </dgm:t>
    </dgm:pt>
    <dgm:pt modelId="{766CA9FA-7C9A-4623-998D-D522A331EBAA}">
      <dgm:prSet phldrT="[Texto]" custT="1"/>
      <dgm:spPr/>
      <dgm:t>
        <a:bodyPr/>
        <a:lstStyle/>
        <a:p>
          <a:pPr algn="l"/>
          <a:r>
            <a:rPr lang="es-VE" sz="2000" b="1" dirty="0" smtClean="0"/>
            <a:t>ACSI</a:t>
          </a:r>
          <a:endParaRPr lang="en-US" sz="2000" b="1" dirty="0"/>
        </a:p>
      </dgm:t>
    </dgm:pt>
    <dgm:pt modelId="{1A383300-CFF3-41FB-B2FF-06D840F64273}" type="parTrans" cxnId="{BC8F2794-A25E-4D32-8071-DA9512D7A514}">
      <dgm:prSet/>
      <dgm:spPr/>
      <dgm:t>
        <a:bodyPr/>
        <a:lstStyle/>
        <a:p>
          <a:endParaRPr lang="en-US"/>
        </a:p>
      </dgm:t>
    </dgm:pt>
    <dgm:pt modelId="{E2141424-6CAB-4455-A381-4F7BF13FE2C5}" type="sibTrans" cxnId="{BC8F2794-A25E-4D32-8071-DA9512D7A514}">
      <dgm:prSet/>
      <dgm:spPr/>
      <dgm:t>
        <a:bodyPr/>
        <a:lstStyle/>
        <a:p>
          <a:endParaRPr lang="en-US"/>
        </a:p>
      </dgm:t>
    </dgm:pt>
    <dgm:pt modelId="{C27C7BD4-C8A1-4D68-A166-9147F0B2697E}">
      <dgm:prSet phldrT="[Texto]" custT="1"/>
      <dgm:spPr/>
      <dgm:t>
        <a:bodyPr/>
        <a:lstStyle/>
        <a:p>
          <a:r>
            <a:rPr lang="es-VE" sz="2000" b="1" dirty="0" smtClean="0"/>
            <a:t>OTRAS: OSCASI, HVD, DIST. EST.</a:t>
          </a:r>
          <a:endParaRPr lang="en-US" sz="2000" b="1" dirty="0"/>
        </a:p>
      </dgm:t>
    </dgm:pt>
    <dgm:pt modelId="{EF12513E-58AF-4B97-823F-32BFBF662346}" type="parTrans" cxnId="{F4B45C96-97F6-41C4-AC81-54761E80BD9C}">
      <dgm:prSet/>
      <dgm:spPr/>
      <dgm:t>
        <a:bodyPr/>
        <a:lstStyle/>
        <a:p>
          <a:endParaRPr lang="en-US"/>
        </a:p>
      </dgm:t>
    </dgm:pt>
    <dgm:pt modelId="{32F7C551-DD9D-42DA-8C15-1E123F36FB88}" type="sibTrans" cxnId="{F4B45C96-97F6-41C4-AC81-54761E80BD9C}">
      <dgm:prSet/>
      <dgm:spPr/>
      <dgm:t>
        <a:bodyPr/>
        <a:lstStyle/>
        <a:p>
          <a:endParaRPr lang="en-US"/>
        </a:p>
      </dgm:t>
    </dgm:pt>
    <dgm:pt modelId="{016FD100-8DE5-4B5E-92A1-E0E7C6DC751D}" type="pres">
      <dgm:prSet presAssocID="{FC232685-A3DD-4883-9E2A-BD12F96C5836}" presName="compositeShape" presStyleCnt="0">
        <dgm:presLayoutVars>
          <dgm:chMax val="7"/>
          <dgm:dir/>
          <dgm:resizeHandles val="exact"/>
        </dgm:presLayoutVars>
      </dgm:prSet>
      <dgm:spPr/>
    </dgm:pt>
    <dgm:pt modelId="{BAD7534C-D03E-4D3C-AD73-B3873BEB01C7}" type="pres">
      <dgm:prSet presAssocID="{FA3AB232-06BD-4849-9016-46F45F2D86B1}" presName="circ1" presStyleLbl="vennNode1" presStyleIdx="0" presStyleCnt="4"/>
      <dgm:spPr/>
      <dgm:t>
        <a:bodyPr/>
        <a:lstStyle/>
        <a:p>
          <a:endParaRPr lang="en-US"/>
        </a:p>
      </dgm:t>
    </dgm:pt>
    <dgm:pt modelId="{B2973805-D046-49EB-B226-B7E1891127FC}" type="pres">
      <dgm:prSet presAssocID="{FA3AB232-06BD-4849-9016-46F45F2D86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DF0B0-E698-4A2A-9EE0-D2DDA4753E10}" type="pres">
      <dgm:prSet presAssocID="{766CA9FA-7C9A-4623-998D-D522A331EBAA}" presName="circ2" presStyleLbl="vennNode1" presStyleIdx="1" presStyleCnt="4"/>
      <dgm:spPr/>
      <dgm:t>
        <a:bodyPr/>
        <a:lstStyle/>
        <a:p>
          <a:endParaRPr lang="en-US"/>
        </a:p>
      </dgm:t>
    </dgm:pt>
    <dgm:pt modelId="{AACC84C0-8BDE-4159-B789-42A2FA19395E}" type="pres">
      <dgm:prSet presAssocID="{766CA9FA-7C9A-4623-998D-D522A331EB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A2979-7391-43F1-BD64-9BD364F28528}" type="pres">
      <dgm:prSet presAssocID="{C27C7BD4-C8A1-4D68-A166-9147F0B2697E}" presName="circ3" presStyleLbl="vennNode1" presStyleIdx="2" presStyleCnt="4"/>
      <dgm:spPr/>
      <dgm:t>
        <a:bodyPr/>
        <a:lstStyle/>
        <a:p>
          <a:endParaRPr lang="en-US"/>
        </a:p>
      </dgm:t>
    </dgm:pt>
    <dgm:pt modelId="{FCBC53F4-0B31-41CD-877F-78D98BB5A2A3}" type="pres">
      <dgm:prSet presAssocID="{C27C7BD4-C8A1-4D68-A166-9147F0B269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C9115-9A15-49B3-86F2-163C02F6DCCF}" type="pres">
      <dgm:prSet presAssocID="{2EF6B4F5-A191-472B-99F8-5120CF23B50B}" presName="circ4" presStyleLbl="vennNode1" presStyleIdx="3" presStyleCnt="4"/>
      <dgm:spPr/>
      <dgm:t>
        <a:bodyPr/>
        <a:lstStyle/>
        <a:p>
          <a:endParaRPr lang="en-US"/>
        </a:p>
      </dgm:t>
    </dgm:pt>
    <dgm:pt modelId="{F67CAA27-CF0E-46BD-AEC2-701312B83F18}" type="pres">
      <dgm:prSet presAssocID="{2EF6B4F5-A191-472B-99F8-5120CF23B50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D02AE5-6F85-40C1-AE39-9788F474CFE4}" type="presOf" srcId="{FA3AB232-06BD-4849-9016-46F45F2D86B1}" destId="{BAD7534C-D03E-4D3C-AD73-B3873BEB01C7}" srcOrd="0" destOrd="0" presId="urn:microsoft.com/office/officeart/2005/8/layout/venn1"/>
    <dgm:cxn modelId="{50E8602B-AD2D-434A-B583-8158CF8C9C9A}" type="presOf" srcId="{2EF6B4F5-A191-472B-99F8-5120CF23B50B}" destId="{8B1C9115-9A15-49B3-86F2-163C02F6DCCF}" srcOrd="0" destOrd="0" presId="urn:microsoft.com/office/officeart/2005/8/layout/venn1"/>
    <dgm:cxn modelId="{BC8F2794-A25E-4D32-8071-DA9512D7A514}" srcId="{FC232685-A3DD-4883-9E2A-BD12F96C5836}" destId="{766CA9FA-7C9A-4623-998D-D522A331EBAA}" srcOrd="1" destOrd="0" parTransId="{1A383300-CFF3-41FB-B2FF-06D840F64273}" sibTransId="{E2141424-6CAB-4455-A381-4F7BF13FE2C5}"/>
    <dgm:cxn modelId="{C0C117BF-4D14-4DEF-A71B-34A463551669}" type="presOf" srcId="{C27C7BD4-C8A1-4D68-A166-9147F0B2697E}" destId="{619A2979-7391-43F1-BD64-9BD364F28528}" srcOrd="0" destOrd="0" presId="urn:microsoft.com/office/officeart/2005/8/layout/venn1"/>
    <dgm:cxn modelId="{7F277274-F335-477B-90F0-A1F8448E376F}" type="presOf" srcId="{C27C7BD4-C8A1-4D68-A166-9147F0B2697E}" destId="{FCBC53F4-0B31-41CD-877F-78D98BB5A2A3}" srcOrd="1" destOrd="0" presId="urn:microsoft.com/office/officeart/2005/8/layout/venn1"/>
    <dgm:cxn modelId="{85CCC7D7-7093-4BE5-951B-930EA6115AE6}" type="presOf" srcId="{766CA9FA-7C9A-4623-998D-D522A331EBAA}" destId="{AACC84C0-8BDE-4159-B789-42A2FA19395E}" srcOrd="1" destOrd="0" presId="urn:microsoft.com/office/officeart/2005/8/layout/venn1"/>
    <dgm:cxn modelId="{7FAC06D1-1ACA-4522-83E5-D1D04E55AFE1}" srcId="{FC232685-A3DD-4883-9E2A-BD12F96C5836}" destId="{FA3AB232-06BD-4849-9016-46F45F2D86B1}" srcOrd="0" destOrd="0" parTransId="{95527A34-D665-44AB-B2DB-C692026BC35E}" sibTransId="{F04208E4-8440-40C3-A975-EBBDA761D27F}"/>
    <dgm:cxn modelId="{FDCD9A5C-9557-4D5D-B477-258D8D0B0FE4}" type="presOf" srcId="{FC232685-A3DD-4883-9E2A-BD12F96C5836}" destId="{016FD100-8DE5-4B5E-92A1-E0E7C6DC751D}" srcOrd="0" destOrd="0" presId="urn:microsoft.com/office/officeart/2005/8/layout/venn1"/>
    <dgm:cxn modelId="{233B7572-6DBF-4283-BEC2-AFA8B1F9FD26}" type="presOf" srcId="{766CA9FA-7C9A-4623-998D-D522A331EBAA}" destId="{B51DF0B0-E698-4A2A-9EE0-D2DDA4753E10}" srcOrd="0" destOrd="0" presId="urn:microsoft.com/office/officeart/2005/8/layout/venn1"/>
    <dgm:cxn modelId="{F4B45C96-97F6-41C4-AC81-54761E80BD9C}" srcId="{FC232685-A3DD-4883-9E2A-BD12F96C5836}" destId="{C27C7BD4-C8A1-4D68-A166-9147F0B2697E}" srcOrd="2" destOrd="0" parTransId="{EF12513E-58AF-4B97-823F-32BFBF662346}" sibTransId="{32F7C551-DD9D-42DA-8C15-1E123F36FB88}"/>
    <dgm:cxn modelId="{A431CEC1-B9A5-4232-A007-0F57D937033D}" type="presOf" srcId="{FA3AB232-06BD-4849-9016-46F45F2D86B1}" destId="{B2973805-D046-49EB-B226-B7E1891127FC}" srcOrd="1" destOrd="0" presId="urn:microsoft.com/office/officeart/2005/8/layout/venn1"/>
    <dgm:cxn modelId="{4FD4F604-901B-4922-8A22-489C9945E142}" srcId="{FC232685-A3DD-4883-9E2A-BD12F96C5836}" destId="{2EF6B4F5-A191-472B-99F8-5120CF23B50B}" srcOrd="3" destOrd="0" parTransId="{4F70B15C-2379-43EC-9848-032B43E90EB4}" sibTransId="{90CFD9E7-992A-41E5-9D92-C30EB1BE54E2}"/>
    <dgm:cxn modelId="{FD9974A0-04D1-4EDF-BC0C-3A939AADB3EF}" type="presOf" srcId="{2EF6B4F5-A191-472B-99F8-5120CF23B50B}" destId="{F67CAA27-CF0E-46BD-AEC2-701312B83F18}" srcOrd="1" destOrd="0" presId="urn:microsoft.com/office/officeart/2005/8/layout/venn1"/>
    <dgm:cxn modelId="{28058854-F784-4F4F-8A6E-11086194A8BC}" type="presParOf" srcId="{016FD100-8DE5-4B5E-92A1-E0E7C6DC751D}" destId="{BAD7534C-D03E-4D3C-AD73-B3873BEB01C7}" srcOrd="0" destOrd="0" presId="urn:microsoft.com/office/officeart/2005/8/layout/venn1"/>
    <dgm:cxn modelId="{9E086EB1-DE46-4933-A382-9AA096AA64DC}" type="presParOf" srcId="{016FD100-8DE5-4B5E-92A1-E0E7C6DC751D}" destId="{B2973805-D046-49EB-B226-B7E1891127FC}" srcOrd="1" destOrd="0" presId="urn:microsoft.com/office/officeart/2005/8/layout/venn1"/>
    <dgm:cxn modelId="{961DCB65-6535-41AE-8490-85C3951CA343}" type="presParOf" srcId="{016FD100-8DE5-4B5E-92A1-E0E7C6DC751D}" destId="{B51DF0B0-E698-4A2A-9EE0-D2DDA4753E10}" srcOrd="2" destOrd="0" presId="urn:microsoft.com/office/officeart/2005/8/layout/venn1"/>
    <dgm:cxn modelId="{9B6DE4D7-5E21-48A2-8D47-AA7CAD263307}" type="presParOf" srcId="{016FD100-8DE5-4B5E-92A1-E0E7C6DC751D}" destId="{AACC84C0-8BDE-4159-B789-42A2FA19395E}" srcOrd="3" destOrd="0" presId="urn:microsoft.com/office/officeart/2005/8/layout/venn1"/>
    <dgm:cxn modelId="{677945AF-5A35-4231-896B-50C209246C23}" type="presParOf" srcId="{016FD100-8DE5-4B5E-92A1-E0E7C6DC751D}" destId="{619A2979-7391-43F1-BD64-9BD364F28528}" srcOrd="4" destOrd="0" presId="urn:microsoft.com/office/officeart/2005/8/layout/venn1"/>
    <dgm:cxn modelId="{D10B23E9-0757-4B20-A333-027EC6D87544}" type="presParOf" srcId="{016FD100-8DE5-4B5E-92A1-E0E7C6DC751D}" destId="{FCBC53F4-0B31-41CD-877F-78D98BB5A2A3}" srcOrd="5" destOrd="0" presId="urn:microsoft.com/office/officeart/2005/8/layout/venn1"/>
    <dgm:cxn modelId="{1BF44B37-F307-4FEA-A0B0-DCC11BA02262}" type="presParOf" srcId="{016FD100-8DE5-4B5E-92A1-E0E7C6DC751D}" destId="{8B1C9115-9A15-49B3-86F2-163C02F6DCCF}" srcOrd="6" destOrd="0" presId="urn:microsoft.com/office/officeart/2005/8/layout/venn1"/>
    <dgm:cxn modelId="{BA91EBB9-8E9B-4C3D-8E86-F683802E2525}" type="presParOf" srcId="{016FD100-8DE5-4B5E-92A1-E0E7C6DC751D}" destId="{F67CAA27-CF0E-46BD-AEC2-701312B83F1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5C93-7F79-48D2-8E70-F1C1D5218CDB}" type="datetimeFigureOut">
              <a:rPr lang="es-VE" smtClean="0"/>
              <a:pPr/>
              <a:t>31/07/2013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26192-7279-4EAB-AE8E-3A5E36AB19A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65256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192-7279-4EAB-AE8E-3A5E36AB19A6}" type="slidenum">
              <a:rPr lang="es-VE" smtClean="0"/>
              <a:pPr/>
              <a:t>14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61945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1883-A64C-45FD-A7C4-2B8CD3B9D98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455F-CEB7-4C7B-8235-84BD5AB39F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csi.ne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39552" y="764704"/>
            <a:ext cx="7920880" cy="28803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268760"/>
            <a:ext cx="7772400" cy="18288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2400"/>
              </a:spcAft>
            </a:pPr>
            <a:r>
              <a:rPr lang="es-ES_tradnl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 DE FORMACIÓN </a:t>
            </a:r>
            <a: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ES_tradnl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PARA EL PERSONAL DE LOS COLEGIOS DE ACSI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ES_trad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CURSO 2013-2014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87220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3000" b="1" dirty="0" smtClean="0">
                <a:latin typeface="Arial Rounded MT Bold" pitchFamily="34" charset="0"/>
              </a:rPr>
              <a:t>EL COLEGIO, OBRA EDUCATIVA DE LA COMPAÑÍA DE JESÚS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800" b="1" dirty="0" smtClean="0"/>
              <a:t>Material de Apoyo – Tema 1 – Punto 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87524" y="187709"/>
            <a:ext cx="8496944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076" y="205711"/>
            <a:ext cx="7823840" cy="1008112"/>
          </a:xfrm>
        </p:spPr>
        <p:txBody>
          <a:bodyPr>
            <a:noAutofit/>
          </a:bodyPr>
          <a:lstStyle/>
          <a:p>
            <a:r>
              <a:rPr lang="es-VE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San Ignacio de Loyola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1656184"/>
          </a:xfrm>
        </p:spPr>
        <p:txBody>
          <a:bodyPr>
            <a:normAutofit fontScale="77500" lnSpcReduction="20000"/>
          </a:bodyPr>
          <a:lstStyle/>
          <a:p>
            <a:pPr marL="447675" indent="-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3800" dirty="0" smtClean="0"/>
              <a:t>Ignacio muere el 31 de julio de 1556</a:t>
            </a:r>
          </a:p>
          <a:p>
            <a:pPr marL="447675" indent="-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3800" dirty="0" smtClean="0"/>
              <a:t>En 1609 es beatificado por Pablo V  y en 1622 es canonizado por Gregorio XV.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ES" sz="38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pic>
        <p:nvPicPr>
          <p:cNvPr id="4" name="Picture 2" descr="MUERT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72208" y="3236858"/>
            <a:ext cx="5292080" cy="343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0040" y="258786"/>
            <a:ext cx="5544616" cy="13700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580" y="439736"/>
            <a:ext cx="5087536" cy="1008112"/>
          </a:xfrm>
        </p:spPr>
        <p:txBody>
          <a:bodyPr>
            <a:noAutofit/>
          </a:bodyPr>
          <a:lstStyle/>
          <a:p>
            <a:r>
              <a:rPr lang="es-V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 legado espiritual </a:t>
            </a:r>
            <a:br>
              <a:rPr lang="es-V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V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educativo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1556792"/>
            <a:ext cx="8496944" cy="518457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400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1556792"/>
            <a:ext cx="8496944" cy="518457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lang="es-ES" sz="2400" dirty="0" smtClean="0"/>
              <a:t>La espiritualidad ignaciana nos invita a:</a:t>
            </a:r>
          </a:p>
          <a:p>
            <a:pPr marL="360363" lvl="0" indent="-360363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400" dirty="0" smtClean="0"/>
              <a:t>descubrirnos como </a:t>
            </a:r>
            <a:r>
              <a:rPr lang="es-ES" sz="2400" b="1" dirty="0" smtClean="0"/>
              <a:t>personas amadas y                             llamadas por Dios a la libertad y a la responsabilidad</a:t>
            </a:r>
            <a:r>
              <a:rPr lang="es-ES" sz="2400" dirty="0" smtClean="0"/>
              <a:t>. </a:t>
            </a:r>
          </a:p>
          <a:p>
            <a:pPr marL="360363" lvl="0" indent="-360363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400" dirty="0" smtClean="0"/>
              <a:t>cooperar con Dios en </a:t>
            </a:r>
            <a:r>
              <a:rPr lang="es-ES" sz="2400" b="1" dirty="0" smtClean="0"/>
              <a:t>la re-creación y ordenamiento del mundo</a:t>
            </a:r>
            <a:r>
              <a:rPr lang="es-ES" sz="2400" dirty="0" smtClean="0"/>
              <a:t>, siguiendo el modo de proceder de Jesús, camino de liberación y de realización para que nuestra actuación sea “</a:t>
            </a:r>
            <a:r>
              <a:rPr lang="es-ES" sz="2400" b="1" dirty="0" smtClean="0"/>
              <a:t>en todo amar y servir</a:t>
            </a:r>
            <a:r>
              <a:rPr lang="es-ES" sz="2400" dirty="0" smtClean="0"/>
              <a:t>” a Dios y al prójimo. </a:t>
            </a:r>
          </a:p>
          <a:p>
            <a:pPr lvl="0" indent="4763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lang="es-ES" sz="2400" dirty="0" smtClean="0"/>
              <a:t>Nos invita a ser </a:t>
            </a:r>
            <a:r>
              <a:rPr lang="es-ES" sz="2400" b="1" dirty="0" smtClean="0"/>
              <a:t>personas “con los demás”</a:t>
            </a:r>
            <a:r>
              <a:rPr lang="es-ES" sz="2400" dirty="0" smtClean="0"/>
              <a:t>,</a:t>
            </a:r>
            <a:r>
              <a:rPr lang="es-ES" sz="2400" b="1" dirty="0" smtClean="0"/>
              <a:t> </a:t>
            </a:r>
            <a:r>
              <a:rPr lang="es-ES" sz="2400" dirty="0" smtClean="0"/>
              <a:t>liberándonos y saliendo de nosotros mismos hasta transformarnos en </a:t>
            </a:r>
            <a:r>
              <a:rPr lang="es-ES" sz="2400" b="1" dirty="0" smtClean="0"/>
              <a:t>personas “para los demás”</a:t>
            </a:r>
            <a:r>
              <a:rPr lang="es-ES" sz="2400" dirty="0" smtClean="0"/>
              <a:t>,</a:t>
            </a:r>
            <a:r>
              <a:rPr lang="es-ES" sz="2400" b="1" dirty="0" smtClean="0"/>
              <a:t> </a:t>
            </a:r>
            <a:r>
              <a:rPr lang="es-ES" sz="2400" dirty="0" smtClean="0"/>
              <a:t>que</a:t>
            </a:r>
            <a:r>
              <a:rPr lang="es-ES" sz="2400" b="1" dirty="0" smtClean="0"/>
              <a:t> </a:t>
            </a:r>
            <a:r>
              <a:rPr lang="es-ES" sz="2400" dirty="0" smtClean="0"/>
              <a:t>cooperan en la transformación del mundo. </a:t>
            </a:r>
            <a:endParaRPr lang="es-ES" sz="2400" dirty="0"/>
          </a:p>
        </p:txBody>
      </p:sp>
      <p:pic>
        <p:nvPicPr>
          <p:cNvPr id="3074" name="Picture 2" descr="https://encrypted-tbn2.gstatic.com/images?q=tbn:ANd9GcTO_-x48jPOjKkDhslyHkO7UbwYLppaXmUQltKdpY7QoZxl0z4EY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44624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00040" y="258787"/>
            <a:ext cx="8496944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0648" y="276789"/>
            <a:ext cx="6815728" cy="1008112"/>
          </a:xfrm>
        </p:spPr>
        <p:txBody>
          <a:bodyPr>
            <a:noAutofit/>
          </a:bodyPr>
          <a:lstStyle/>
          <a:p>
            <a:pPr algn="l"/>
            <a:r>
              <a:rPr lang="es-V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Ejercicios Espirituales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1340768"/>
            <a:ext cx="8496944" cy="518457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355600" lvl="0" indent="-3556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300" dirty="0" smtClean="0"/>
              <a:t>San Ignacio, en los EE.EE., ofrece un método para</a:t>
            </a:r>
            <a:r>
              <a:rPr lang="es-ES" sz="2300" b="1" dirty="0" smtClean="0"/>
              <a:t> encontrarnos con el Dios de Jesús</a:t>
            </a:r>
            <a:r>
              <a:rPr lang="es-ES" sz="2300" dirty="0" smtClean="0"/>
              <a:t>, para </a:t>
            </a:r>
            <a:r>
              <a:rPr lang="es-ES" sz="2300" b="1" dirty="0" smtClean="0"/>
              <a:t>conocernos a nosotros mismos</a:t>
            </a:r>
            <a:r>
              <a:rPr lang="es-ES" sz="2300" dirty="0" smtClean="0"/>
              <a:t>, </a:t>
            </a:r>
            <a:r>
              <a:rPr lang="es-ES" sz="2300" b="1" dirty="0" smtClean="0"/>
              <a:t>descubrir nuestra identidad humano-divina </a:t>
            </a:r>
            <a:r>
              <a:rPr lang="es-ES" sz="2300" dirty="0" smtClean="0"/>
              <a:t>y para </a:t>
            </a:r>
            <a:r>
              <a:rPr lang="es-ES" sz="2300" b="1" dirty="0" smtClean="0"/>
              <a:t>encontrar el propio camino de realización</a:t>
            </a:r>
            <a:r>
              <a:rPr lang="es-ES" sz="2300" dirty="0" smtClean="0"/>
              <a:t> basado en la </a:t>
            </a:r>
            <a:r>
              <a:rPr lang="es-ES" sz="2300" b="1" dirty="0" smtClean="0"/>
              <a:t>libertad</a:t>
            </a:r>
            <a:r>
              <a:rPr lang="es-ES" sz="2300" dirty="0" smtClean="0"/>
              <a:t>. </a:t>
            </a:r>
          </a:p>
          <a:p>
            <a:pPr marL="355600" indent="-3556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VE" sz="2300" dirty="0" smtClean="0"/>
              <a:t>Los jesuitas</a:t>
            </a:r>
            <a:r>
              <a:rPr lang="es-VE" sz="2300" dirty="0"/>
              <a:t>, fundamentados en la experiencia de los </a:t>
            </a:r>
            <a:r>
              <a:rPr lang="es-VE" sz="2300" dirty="0" smtClean="0"/>
              <a:t>EE.EE., </a:t>
            </a:r>
            <a:r>
              <a:rPr lang="es-VE" sz="2300" dirty="0"/>
              <a:t>entendieron que constituían </a:t>
            </a:r>
            <a:r>
              <a:rPr lang="es-VE" sz="2300" b="1" dirty="0"/>
              <a:t>un cuerpo para la misión</a:t>
            </a:r>
            <a:r>
              <a:rPr lang="es-VE" sz="2300" dirty="0"/>
              <a:t>. </a:t>
            </a:r>
            <a:r>
              <a:rPr lang="es-ES" sz="2300" dirty="0" smtClean="0"/>
              <a:t>Es de esta experiencia que </a:t>
            </a:r>
            <a:r>
              <a:rPr lang="es-ES" sz="2300" b="1" dirty="0" smtClean="0"/>
              <a:t>nacen las obras apostólicas </a:t>
            </a:r>
            <a:r>
              <a:rPr lang="es-ES" sz="2300" dirty="0" smtClean="0"/>
              <a:t>de la Compañía, con el compromiso, la identidad y el modo de proceder que las une.</a:t>
            </a:r>
          </a:p>
          <a:p>
            <a:pPr marL="355600" lvl="0" indent="-3556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300" dirty="0" smtClean="0"/>
              <a:t>Por eso se afirma que “</a:t>
            </a:r>
            <a:r>
              <a:rPr lang="es-ES" sz="2300" b="1" dirty="0" smtClean="0"/>
              <a:t>los EE.EE. están en el corazón de las obras ignacianas</a:t>
            </a:r>
            <a:r>
              <a:rPr lang="es-ES" sz="2300" dirty="0" smtClean="0"/>
              <a:t>”. Son un legado que la Compañía quiere compartir con todos sus colaboradores en las obras.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00040" y="223713"/>
            <a:ext cx="8496944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6592" y="241715"/>
            <a:ext cx="7823840" cy="1008112"/>
          </a:xfrm>
        </p:spPr>
        <p:txBody>
          <a:bodyPr>
            <a:noAutofit/>
          </a:bodyPr>
          <a:lstStyle/>
          <a:p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Pedagogía Ignaciana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1268760"/>
            <a:ext cx="8424936" cy="2376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sz="2200" dirty="0" smtClean="0"/>
              <a:t>Los EE.EE. han marcado </a:t>
            </a:r>
            <a:r>
              <a:rPr lang="es-ES" sz="2200" b="1" dirty="0" smtClean="0"/>
              <a:t>un estilo en las formas de educar </a:t>
            </a:r>
            <a:r>
              <a:rPr lang="es-ES" sz="2200" dirty="0" smtClean="0"/>
              <a:t>en las obras de la Compañía que derivan en una </a:t>
            </a:r>
            <a:r>
              <a:rPr lang="es-ES" sz="2200" b="1" dirty="0" smtClean="0"/>
              <a:t>propuesta pedagógica</a:t>
            </a:r>
            <a:r>
              <a:rPr lang="es-ES" sz="2200" dirty="0" smtClean="0"/>
              <a:t>.  </a:t>
            </a:r>
          </a:p>
          <a:p>
            <a:pPr marL="342900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sz="2200" dirty="0" smtClean="0"/>
              <a:t>El objetivo de esta propuesta se refleja en el </a:t>
            </a:r>
            <a:r>
              <a:rPr lang="es-ES" sz="2200" b="1" dirty="0" smtClean="0"/>
              <a:t>perfil de la formación de los estudiantes.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1520" y="4797152"/>
            <a:ext cx="8568952" cy="230425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200" dirty="0" smtClean="0"/>
              <a:t>El </a:t>
            </a:r>
            <a:r>
              <a:rPr lang="es-ES" sz="2200" b="1" dirty="0" smtClean="0"/>
              <a:t>Paradigma Pedagógico Ignaciano </a:t>
            </a:r>
            <a:r>
              <a:rPr lang="es-ES" sz="2200" dirty="0" smtClean="0"/>
              <a:t>(PPI)  es un “</a:t>
            </a:r>
            <a:r>
              <a:rPr lang="es-ES" sz="2200" b="1" dirty="0" smtClean="0"/>
              <a:t>modo de proceder</a:t>
            </a:r>
            <a:r>
              <a:rPr lang="es-ES" sz="2200" dirty="0" smtClean="0"/>
              <a:t>” dentro de la dinámica educativa y una concreción sistemática de la Pedagogía Ignaciana inspirada en los EE.EE. 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200" dirty="0" smtClean="0"/>
              <a:t>El PPI propone un proceso formativo que pasa por cinco momentos: </a:t>
            </a:r>
            <a:r>
              <a:rPr lang="es-ES" sz="2200" b="1" dirty="0" smtClean="0"/>
              <a:t>contexto, experiencia, reflexión, acción y evaluación.</a:t>
            </a:r>
          </a:p>
        </p:txBody>
      </p:sp>
      <p:pic>
        <p:nvPicPr>
          <p:cNvPr id="4098" name="Picture 2" descr="header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773621" y="3068960"/>
            <a:ext cx="752475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2123728" y="2276872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394754"/>
            <a:ext cx="3528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Generar una </a:t>
            </a:r>
            <a:r>
              <a:rPr lang="es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cultura evaluativa </a:t>
            </a: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que conduzca </a:t>
            </a:r>
            <a:r>
              <a:rPr lang="es-ES_tradn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una continua </a:t>
            </a:r>
            <a:r>
              <a:rPr lang="es-ES_tradn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renovación y transformación </a:t>
            </a:r>
            <a:r>
              <a:rPr lang="es-ES_tradn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personal</a:t>
            </a: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y colectiva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9712" y="155853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Tener en cuenta </a:t>
            </a:r>
            <a:r>
              <a:rPr lang="es-ES_tradn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 realidad </a:t>
            </a:r>
            <a:r>
              <a:rPr lang="es-ES_tradn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en que se ubica el proceso de enseñanza-aprendizaje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76256" y="2348880"/>
            <a:ext cx="2267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Generar/ aprovechar experiencias como oportunidad de formación y crecimiento personal y grupal. </a:t>
            </a:r>
            <a:r>
              <a:rPr lang="es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Sentir y gustar internamente</a:t>
            </a: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72200" y="5085184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s-ES_tradn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Promover procesos reflexivos serios y profundos de las situaciones, hechos y vivencias </a:t>
            </a:r>
            <a:r>
              <a:rPr lang="es-ES_tradn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para captar su significado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79512" y="4353582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Impulsar acciones que generen una </a:t>
            </a:r>
            <a:r>
              <a:rPr lang="es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comunicación y actuación</a:t>
            </a: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s-ES_tradn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poniendo </a:t>
            </a: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productiva y creativamente </a:t>
            </a:r>
            <a:r>
              <a:rPr lang="es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es-ES_tradnl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edios</a:t>
            </a:r>
            <a:r>
              <a:rPr lang="es-ES_tradn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efectivos </a:t>
            </a:r>
            <a:r>
              <a:rPr lang="es-ES_tradn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para lograr los </a:t>
            </a:r>
            <a:r>
              <a:rPr lang="es-ES_tradn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fines</a:t>
            </a:r>
            <a:r>
              <a:rPr lang="es-ES_tradn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que se desean.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79512" y="260648"/>
            <a:ext cx="8712968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78650"/>
            <a:ext cx="9001000" cy="1008112"/>
          </a:xfrm>
        </p:spPr>
        <p:txBody>
          <a:bodyPr>
            <a:noAutofit/>
          </a:bodyPr>
          <a:lstStyle/>
          <a:p>
            <a:r>
              <a:rPr lang="es-V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Paradigma Pedagógico Ignaciano (PPI)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1484784"/>
            <a:ext cx="8280920" cy="482453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400" dirty="0" smtClean="0"/>
              <a:t>El </a:t>
            </a:r>
            <a:r>
              <a:rPr lang="es-ES" sz="2400" b="1" dirty="0" smtClean="0"/>
              <a:t>servicio de la Fe y la promoción de la Justicia</a:t>
            </a:r>
            <a:r>
              <a:rPr lang="es-ES" sz="2400" dirty="0" smtClean="0"/>
              <a:t>: su principio integrador.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VE" sz="2400" dirty="0" smtClean="0"/>
              <a:t>Se nos </a:t>
            </a:r>
            <a:r>
              <a:rPr lang="es-VE" sz="2400" dirty="0"/>
              <a:t>invita a </a:t>
            </a:r>
            <a:r>
              <a:rPr lang="es-VE" sz="2400" dirty="0" smtClean="0"/>
              <a:t>que profundicemos en nuestra “</a:t>
            </a:r>
            <a:r>
              <a:rPr lang="es-VE" sz="2400" b="1" i="1" dirty="0" smtClean="0"/>
              <a:t>comprensión de la llamada a servir la fe, promover la justicia y dialogar con la cultura </a:t>
            </a:r>
            <a:r>
              <a:rPr lang="es-VE" sz="2400" dirty="0" smtClean="0"/>
              <a:t>[incluida la cultura juvenil]</a:t>
            </a:r>
            <a:r>
              <a:rPr lang="es-VE" sz="2400" b="1" i="1" dirty="0" smtClean="0"/>
              <a:t> y otras religiones </a:t>
            </a:r>
            <a:r>
              <a:rPr lang="es-VE" sz="2400" i="1" dirty="0" smtClean="0"/>
              <a:t>a la luz del mandato apostólico de establecer relaciones justas con Dios, con los demás y con la Creación</a:t>
            </a:r>
            <a:r>
              <a:rPr lang="es-VE" sz="2400" dirty="0" smtClean="0"/>
              <a:t>”</a:t>
            </a:r>
            <a:r>
              <a:rPr lang="en-US" sz="2400" dirty="0" smtClean="0"/>
              <a:t> </a:t>
            </a:r>
            <a:r>
              <a:rPr lang="es-ES" sz="2400" dirty="0" smtClean="0"/>
              <a:t> </a:t>
            </a:r>
            <a:endParaRPr lang="es-VE" sz="2400" dirty="0" smtClean="0"/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VE" sz="2400" dirty="0" smtClean="0"/>
              <a:t>Los </a:t>
            </a:r>
            <a:r>
              <a:rPr lang="es-VE" sz="2400" b="1" dirty="0" smtClean="0"/>
              <a:t>colegios de la Compañía de Jesús son instrumentos apostólicos </a:t>
            </a:r>
            <a:r>
              <a:rPr lang="es-VE" sz="2400" dirty="0" smtClean="0"/>
              <a:t>cuya misión formadora se enclava en la misión evangelizadora de la Iglesia.</a:t>
            </a:r>
            <a:endParaRPr lang="es-ES" sz="2400" dirty="0" smtClean="0"/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VE" sz="2400" dirty="0" smtClean="0"/>
              <a:t>Se nos convoca a </a:t>
            </a:r>
            <a:r>
              <a:rPr lang="es-VE" sz="2400" b="1" dirty="0" smtClean="0"/>
              <a:t>trabajar en colaboración, formando un cuerpo, unidos en la misión.</a:t>
            </a:r>
          </a:p>
          <a:p>
            <a:pPr marL="355600" indent="-3556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es-ES" sz="24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ES" sz="2200" dirty="0" smtClean="0"/>
              <a:t>En todo amar y servir , el lema que nos une - otras frases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87524" y="170638"/>
            <a:ext cx="8496944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80920" cy="1584176"/>
          </a:xfrm>
        </p:spPr>
        <p:txBody>
          <a:bodyPr>
            <a:noAutofit/>
          </a:bodyPr>
          <a:lstStyle/>
          <a:p>
            <a:r>
              <a:rPr lang="es-V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misión de la Compañía hoy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-7381328" y="1628800"/>
            <a:ext cx="2448272" cy="482453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400" dirty="0" smtClean="0"/>
              <a:t>El </a:t>
            </a:r>
            <a:r>
              <a:rPr lang="es-ES" sz="2400" b="1" dirty="0" smtClean="0"/>
              <a:t>servicio de la Fe y la promoción de la Justicia</a:t>
            </a:r>
            <a:r>
              <a:rPr lang="es-ES" sz="2400" dirty="0" smtClean="0"/>
              <a:t>: su principio integrador.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VE" sz="2400" dirty="0" smtClean="0"/>
              <a:t>Se nos invita a que, ante los profundos cambios del mundo </a:t>
            </a:r>
            <a:r>
              <a:rPr lang="es-VE" sz="2400" dirty="0" err="1" smtClean="0"/>
              <a:t>globa</a:t>
            </a:r>
            <a:endParaRPr lang="es-ES" sz="24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287524" y="260648"/>
            <a:ext cx="8496944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584176"/>
          </a:xfrm>
        </p:spPr>
        <p:txBody>
          <a:bodyPr>
            <a:noAutofit/>
          </a:bodyPr>
          <a:lstStyle/>
          <a:p>
            <a:r>
              <a:rPr lang="es-V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Compañía de Jesús en Venezuela</a:t>
            </a:r>
            <a:br>
              <a:rPr lang="es-V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V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Área Educativa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-1100389" y="1700808"/>
          <a:ext cx="7689945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Elipse"/>
          <p:cNvSpPr/>
          <p:nvPr/>
        </p:nvSpPr>
        <p:spPr>
          <a:xfrm>
            <a:off x="2051720" y="3789040"/>
            <a:ext cx="1440160" cy="8640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b="1" smtClean="0"/>
              <a:t>CERPE</a:t>
            </a:r>
            <a:endParaRPr lang="en-US" b="1" dirty="0"/>
          </a:p>
        </p:txBody>
      </p:sp>
      <p:sp>
        <p:nvSpPr>
          <p:cNvPr id="10" name="9 Pentágono"/>
          <p:cNvSpPr/>
          <p:nvPr/>
        </p:nvSpPr>
        <p:spPr>
          <a:xfrm flipH="1">
            <a:off x="5436096" y="2420888"/>
            <a:ext cx="3600400" cy="3528392"/>
          </a:xfrm>
          <a:prstGeom prst="homePlate">
            <a:avLst>
              <a:gd name="adj" fmla="val 1604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V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GONZAGA (MARACAIBO)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V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LOYOLA –GUMILLA (PUERTO ORDAZ)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V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SAN IGNACIO (CARACAS)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V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TÉCNICO JESÚS OBRERO (CARACAS)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-7381328" y="1628800"/>
            <a:ext cx="2448272" cy="482453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400" dirty="0" smtClean="0"/>
              <a:t>El </a:t>
            </a:r>
            <a:r>
              <a:rPr lang="es-ES" sz="2400" b="1" dirty="0" smtClean="0"/>
              <a:t>servicio de la Fe y la promoción de la Justicia</a:t>
            </a:r>
            <a:r>
              <a:rPr lang="es-ES" sz="2400" dirty="0" smtClean="0"/>
              <a:t>: su principio integrador.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VE" sz="2400" dirty="0" smtClean="0"/>
              <a:t>Se nos invita a que, ante los profundos cambios del mundo </a:t>
            </a:r>
            <a:r>
              <a:rPr lang="es-VE" sz="2400" dirty="0" err="1" smtClean="0"/>
              <a:t>globa</a:t>
            </a:r>
            <a:endParaRPr lang="es-ES" sz="24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287524" y="116632"/>
            <a:ext cx="8496944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68952" cy="1584176"/>
          </a:xfrm>
        </p:spPr>
        <p:txBody>
          <a:bodyPr>
            <a:noAutofit/>
          </a:bodyPr>
          <a:lstStyle/>
          <a:p>
            <a:r>
              <a:rPr lang="es-V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Compañía de Jesús en AL</a:t>
            </a:r>
            <a:br>
              <a:rPr lang="es-V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V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Red de Colegios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1772816"/>
            <a:ext cx="564653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FLACS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700808"/>
            <a:ext cx="2105507" cy="2592288"/>
          </a:xfrm>
          <a:prstGeom prst="rect">
            <a:avLst/>
          </a:prstGeom>
          <a:noFill/>
        </p:spPr>
      </p:pic>
      <p:pic>
        <p:nvPicPr>
          <p:cNvPr id="29702" name="Picture 6" descr="FLACSI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7545" y="4365104"/>
            <a:ext cx="351437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-7381328" y="1628800"/>
            <a:ext cx="2448272" cy="482453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400" dirty="0" smtClean="0"/>
              <a:t>El </a:t>
            </a:r>
            <a:r>
              <a:rPr lang="es-ES" sz="2400" b="1" dirty="0" smtClean="0"/>
              <a:t>servicio de la Fe y la promoción de la Justicia</a:t>
            </a:r>
            <a:r>
              <a:rPr lang="es-ES" sz="2400" dirty="0" smtClean="0"/>
              <a:t>: su principio integrador.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VE" sz="2400" dirty="0" smtClean="0"/>
              <a:t>Se nos invita a que, ante los profundos cambios del mundo </a:t>
            </a:r>
            <a:r>
              <a:rPr lang="es-VE" sz="2400" dirty="0" err="1" smtClean="0"/>
              <a:t>globa</a:t>
            </a:r>
            <a:endParaRPr lang="es-ES" sz="24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287524" y="260648"/>
            <a:ext cx="8496944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584176"/>
          </a:xfrm>
        </p:spPr>
        <p:txBody>
          <a:bodyPr>
            <a:noAutofit/>
          </a:bodyPr>
          <a:lstStyle/>
          <a:p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“En todo amar y servir”</a:t>
            </a:r>
            <a:r>
              <a:rPr lang="es-VE" sz="36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s-VE" sz="36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s-VE" sz="3200" dirty="0" smtClean="0">
                <a:solidFill>
                  <a:schemeClr val="bg1"/>
                </a:solidFill>
                <a:latin typeface="Arial Rounded MT Bold" pitchFamily="34" charset="0"/>
              </a:rPr>
              <a:t>Un lema que nos une…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23528" y="1772816"/>
            <a:ext cx="8496944" cy="482453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sz="2400" dirty="0" smtClean="0"/>
              <a:t>La </a:t>
            </a:r>
            <a:r>
              <a:rPr lang="es-ES_tradnl" sz="2400" dirty="0" smtClean="0"/>
              <a:t>educación</a:t>
            </a:r>
            <a:r>
              <a:rPr lang="es-ES" sz="2400" dirty="0" smtClean="0"/>
              <a:t> en los colegios de ACSI tiene como objetivo fundamental </a:t>
            </a:r>
            <a:r>
              <a:rPr lang="es-ES_tradnl" sz="2400" dirty="0" smtClean="0"/>
              <a:t>la</a:t>
            </a:r>
            <a:r>
              <a:rPr lang="es-ES_tradnl" sz="2400" b="1" dirty="0" smtClean="0"/>
              <a:t> formación integral de hombres y mujeres para los demás y con los demás, comprometidos con su propia transformación y la de su contexto. 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_tradnl" sz="2400" dirty="0" smtClean="0"/>
              <a:t>Esto requiere procesos educativos que </a:t>
            </a:r>
            <a:r>
              <a:rPr lang="es-ES_tradnl" sz="2400" b="1" dirty="0" smtClean="0"/>
              <a:t>formen</a:t>
            </a:r>
            <a:r>
              <a:rPr lang="es-ES_tradnl" sz="2400" dirty="0" smtClean="0"/>
              <a:t> </a:t>
            </a:r>
            <a:r>
              <a:rPr lang="es-ES_tradnl" sz="2400" b="1" dirty="0" smtClean="0"/>
              <a:t>personas conscientes, competentes, compasivas y comprometidas</a:t>
            </a:r>
            <a:r>
              <a:rPr lang="es-ES_tradnl" sz="2400" dirty="0" smtClean="0"/>
              <a:t>, orientados por la espiritualidad y pedagogía ignacianas 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_tradnl" sz="2400" dirty="0" smtClean="0"/>
              <a:t>Cuando esto es lo que buscamos con nuestra educación, entendemos la vida como un don recibido de Dios, que a su vez es don para otros. Tomar conciencia de los dones recibidos y ser agradecidos, nos  impulsa a </a:t>
            </a:r>
            <a:r>
              <a:rPr lang="es-ES_tradnl" sz="2400" b="1" dirty="0" smtClean="0"/>
              <a:t>“en todo amar y servir</a:t>
            </a:r>
            <a:r>
              <a:rPr lang="es-VE" sz="2400" dirty="0" smtClean="0"/>
              <a:t> a quien tanto nos ama y sirve, a través del amor y el servicio al prójimo.</a:t>
            </a:r>
            <a:endParaRPr lang="es-ES" sz="24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  <a:p>
            <a:pPr marL="265176" lvl="0" indent="-265176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s-E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nestanislao.net/files/images/FICHERO739.jpg?KeepThis=true&amp;TB_iframe=tr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4362450" cy="5905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799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5400600" cy="4320480"/>
          </a:xfrm>
        </p:spPr>
        <p:txBody>
          <a:bodyPr>
            <a:normAutofit fontScale="92500" lnSpcReduction="10000"/>
          </a:bodyPr>
          <a:lstStyle/>
          <a:p>
            <a:pPr marL="538163" indent="-5381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Ignacio nace en Loyola en el País Vasco en el año 1491. Un año antes del descubrimiento de América.</a:t>
            </a:r>
          </a:p>
          <a:p>
            <a:pPr marL="538163" indent="-5381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 parte de una familia noble de cinco hermanos y siete hermanas.</a:t>
            </a:r>
          </a:p>
          <a:p>
            <a:pPr marL="538163" indent="-5381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relaciona con la Corte y aprende el uso de las armas.</a:t>
            </a: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detalle ruben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2204864"/>
            <a:ext cx="2640294" cy="365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 redondeado"/>
          <p:cNvSpPr/>
          <p:nvPr/>
        </p:nvSpPr>
        <p:spPr>
          <a:xfrm>
            <a:off x="323528" y="458670"/>
            <a:ext cx="8496944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332656"/>
            <a:ext cx="8183880" cy="1296144"/>
          </a:xfrm>
        </p:spPr>
        <p:txBody>
          <a:bodyPr>
            <a:noAutofit/>
          </a:bodyPr>
          <a:lstStyle/>
          <a:p>
            <a:pPr algn="l"/>
            <a:r>
              <a:rPr lang="es-VE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Ignacio de Loyola, el Peregrino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208823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200" dirty="0" smtClean="0"/>
              <a:t>Nos cuenta: “</a:t>
            </a:r>
            <a:r>
              <a:rPr lang="es-ES" sz="2200" i="1" dirty="0" smtClean="0"/>
              <a:t>Hasta los 26 años fui hombre dado a las vanidades del mundo; y principalmente me deleitaba en ejercicios de armas, con un deseo grande y vano de ganar honra”.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200" dirty="0" smtClean="0"/>
              <a:t>En 1521, fue herido en su pierna defendiendo el Castillo de Pamplona. En el tiempo que estuvo en cama, reflexionó sobre su vida, sintió que se le acabaron sus sueños y entró en profunda crisis. </a:t>
            </a:r>
          </a:p>
        </p:txBody>
      </p:sp>
      <p:pic>
        <p:nvPicPr>
          <p:cNvPr id="5" name="Picture 5" descr="magdalen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4565" y="4018139"/>
            <a:ext cx="3456384" cy="231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5495" y="3315324"/>
            <a:ext cx="5400601" cy="342604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2200" dirty="0" smtClean="0"/>
          </a:p>
          <a:p>
            <a:pPr marL="360363" lvl="0" indent="-360363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lang="es-ES" sz="2200" dirty="0" smtClean="0"/>
              <a:t>Leyendo una vida de Cristo y sobre la vida de santos comenzó a sentir gran consuelo y alegría.</a:t>
            </a:r>
            <a:endParaRPr lang="es-ES" sz="2400" dirty="0" smtClean="0"/>
          </a:p>
          <a:p>
            <a:pPr marL="360363" lvl="0" indent="-360363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kumimoji="0" lang="es-VE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Ignacio iba descubriendo la acción de Dios en su vida.</a:t>
            </a:r>
            <a:r>
              <a:rPr kumimoji="0" lang="es-VE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s-VE" sz="2200" dirty="0"/>
              <a:t>S</a:t>
            </a:r>
            <a:r>
              <a:rPr kumimoji="0" lang="es-VE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 le despertó un gran deseo de conocerle más y entregarse a su servicio.  </a:t>
            </a:r>
            <a:endParaRPr kumimoji="0" lang="es-ES_tradnl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23528" y="314654"/>
            <a:ext cx="8496944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296144"/>
          </a:xfrm>
        </p:spPr>
        <p:txBody>
          <a:bodyPr>
            <a:noAutofit/>
          </a:bodyPr>
          <a:lstStyle/>
          <a:p>
            <a:r>
              <a:rPr lang="es-VE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Conversión a Dios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23528" y="300374"/>
            <a:ext cx="8496944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296652"/>
            <a:ext cx="8340412" cy="1051560"/>
          </a:xfrm>
        </p:spPr>
        <p:txBody>
          <a:bodyPr>
            <a:normAutofit fontScale="90000"/>
          </a:bodyPr>
          <a:lstStyle/>
          <a:p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Monserrat: el hombre “del saco”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923928" y="1844824"/>
            <a:ext cx="4752528" cy="4608512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360363" indent="-360363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lang="es-MX" sz="2600" dirty="0" smtClean="0"/>
              <a:t>En 1522, inicia su viaje. Su primera parada: el Santuario de Monserrat en Cataluña.</a:t>
            </a:r>
          </a:p>
          <a:p>
            <a:pPr marL="360363" indent="-360363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lang="es-MX" sz="2600" dirty="0" smtClean="0"/>
              <a:t>Allí hace una confesión general y luego deja espada, ropajes, montura… lo que era su vida hasta entonces.</a:t>
            </a:r>
          </a:p>
          <a:p>
            <a:pPr marL="360363" indent="-360363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lang="es-MX" sz="2600" dirty="0" smtClean="0"/>
              <a:t>En total pobreza, vestido con tela de saco, comienza una vida de oración y penitencia, “solo y a pie”.</a:t>
            </a:r>
            <a:endParaRPr lang="es-ES" sz="2600" dirty="0" smtClean="0"/>
          </a:p>
          <a:p>
            <a:pPr marL="360363" lvl="0" indent="-360363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5"/>
            <a:ext cx="3262799" cy="482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58787"/>
            <a:ext cx="8496944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255065"/>
            <a:ext cx="8183880" cy="1051560"/>
          </a:xfrm>
        </p:spPr>
        <p:txBody>
          <a:bodyPr>
            <a:normAutofit/>
          </a:bodyPr>
          <a:lstStyle/>
          <a:p>
            <a:r>
              <a:rPr lang="es-VE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la </a:t>
            </a:r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Cueva de </a:t>
            </a:r>
            <a:r>
              <a:rPr lang="es-VE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Manresa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310" y="4433899"/>
            <a:ext cx="8784976" cy="2276872"/>
          </a:xfrm>
        </p:spPr>
        <p:txBody>
          <a:bodyPr>
            <a:noAutofit/>
          </a:bodyPr>
          <a:lstStyle/>
          <a:p>
            <a:r>
              <a:rPr lang="es-MX" sz="2200" dirty="0" smtClean="0">
                <a:latin typeface="+mj-lt"/>
              </a:rPr>
              <a:t>Casi un año viviendo como mendigo, en oración y experimentando “diversidad de movimientos de su corazón” hacia Dios y el mundo.  </a:t>
            </a:r>
          </a:p>
          <a:p>
            <a:r>
              <a:rPr lang="es-MX" sz="2200" dirty="0" smtClean="0">
                <a:latin typeface="+mj-lt"/>
              </a:rPr>
              <a:t>Aprendió a reconocer el amor de Dios y a responderle con amor en libertad, en </a:t>
            </a:r>
            <a:r>
              <a:rPr lang="es-MX" sz="2200" dirty="0">
                <a:latin typeface="+mj-lt"/>
              </a:rPr>
              <a:t>el servicio de </a:t>
            </a:r>
            <a:r>
              <a:rPr lang="es-MX" sz="2200" dirty="0" smtClean="0">
                <a:latin typeface="+mj-lt"/>
              </a:rPr>
              <a:t>Cristo Jesús.  </a:t>
            </a:r>
          </a:p>
          <a:p>
            <a:r>
              <a:rPr lang="es-MX" sz="2200" dirty="0" smtClean="0">
                <a:latin typeface="+mj-lt"/>
              </a:rPr>
              <a:t>A partir de esta experiencia Ignacio escribe sus “Ejercicios </a:t>
            </a:r>
            <a:r>
              <a:rPr lang="es-MX" sz="2200" dirty="0">
                <a:latin typeface="+mj-lt"/>
              </a:rPr>
              <a:t>Espirituales</a:t>
            </a:r>
            <a:r>
              <a:rPr lang="es-MX" sz="2200" dirty="0" smtClean="0">
                <a:latin typeface="+mj-lt"/>
              </a:rPr>
              <a:t>”. “En </a:t>
            </a:r>
            <a:r>
              <a:rPr lang="es-MX" sz="2200" dirty="0">
                <a:latin typeface="+mj-lt"/>
              </a:rPr>
              <a:t>todo amar y servir” se convirtió en la pasión de su vida.</a:t>
            </a:r>
            <a:endParaRPr lang="es-ES" sz="2200" dirty="0" smtClean="0">
              <a:latin typeface="+mj-lt"/>
            </a:endParaRPr>
          </a:p>
        </p:txBody>
      </p:sp>
      <p:pic>
        <p:nvPicPr>
          <p:cNvPr id="6" name="Picture 4" descr="escrib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8334" y="1452004"/>
            <a:ext cx="4176464" cy="283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60032" y="1900766"/>
            <a:ext cx="35958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</a:pPr>
            <a:r>
              <a:rPr lang="es-ES" sz="2400" b="1" dirty="0">
                <a:solidFill>
                  <a:srgbClr val="0070C0"/>
                </a:solidFill>
              </a:rPr>
              <a:t>“En este tiempo le trataba Dios de la misma manera que trata un maestro de escuela a un niño, enseñándole…”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23528" y="474809"/>
            <a:ext cx="4464496" cy="2234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4056" y="511745"/>
            <a:ext cx="4223440" cy="2160240"/>
          </a:xfrm>
        </p:spPr>
        <p:txBody>
          <a:bodyPr>
            <a:noAutofit/>
          </a:bodyPr>
          <a:lstStyle/>
          <a:p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Jerusalén:</a:t>
            </a:r>
            <a:b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Seguimiento </a:t>
            </a:r>
            <a:b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V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Jesús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Picture 4" descr="storta1aleman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404664"/>
            <a:ext cx="3729038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3212976"/>
            <a:ext cx="4464496" cy="309634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2600" dirty="0" smtClean="0"/>
              <a:t>Al encontrarla la paz que buscaba, decide ir a Tierra Santa para conocer de cerca los lugares por donde Cristo estuvo y ayudar a los más necesitados.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04048" y="3933056"/>
            <a:ext cx="3600400" cy="252028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>
              <a:lnSpc>
                <a:spcPct val="110000"/>
              </a:lnSpc>
            </a:pPr>
            <a:r>
              <a:rPr lang="es-ES" sz="2600" dirty="0" smtClean="0"/>
              <a:t>Se hospeda con los franciscanos y quiere quedarse, pero no se lo permiten y le obligan a regresar a su tierra.</a:t>
            </a:r>
            <a:endParaRPr lang="es-ES_tradnl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287524" y="170638"/>
            <a:ext cx="8496944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99392"/>
            <a:ext cx="8784976" cy="1584176"/>
          </a:xfrm>
        </p:spPr>
        <p:txBody>
          <a:bodyPr>
            <a:noAutofit/>
          </a:bodyPr>
          <a:lstStyle/>
          <a:p>
            <a:r>
              <a:rPr lang="es-VE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Ignacio, un estudiante “viejo”</a:t>
            </a:r>
            <a:endParaRPr lang="en-US" sz="4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1772816"/>
            <a:ext cx="4824536" cy="18722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España: </a:t>
            </a:r>
            <a:r>
              <a:rPr lang="es-ES_tradnl" sz="2400" dirty="0" smtClean="0"/>
              <a:t>primero en la Universidad de Alcalá y luego en la de Salamanca, donde es perseguido por sus ideas y el trabajo de evangelización.</a:t>
            </a:r>
          </a:p>
        </p:txBody>
      </p:sp>
      <p:pic>
        <p:nvPicPr>
          <p:cNvPr id="11" name="Picture 2" descr="carcelsalamanc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901895"/>
            <a:ext cx="3168352" cy="291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Ignacio y compañero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66555" y="2348880"/>
            <a:ext cx="303383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3923928" y="4941168"/>
            <a:ext cx="4968552" cy="1728192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Paris</a:t>
            </a:r>
            <a:r>
              <a:rPr lang="es-ES_tradnl" sz="2400" dirty="0" smtClean="0"/>
              <a:t>: prosigue estudios en la Sorbona, invita a jóvenes a hacer sus EE.EE y comienza a formar el grupo de “Amigos en el Señor”.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87524" y="1340768"/>
            <a:ext cx="9181020" cy="648072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2800" b="1" dirty="0" smtClean="0"/>
              <a:t>Entonces comprende la importancia de formarse </a:t>
            </a:r>
            <a:endParaRPr lang="es-ES_trad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681313" y="1772816"/>
            <a:ext cx="5211167" cy="48245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_tradnl" sz="2200" dirty="0" smtClean="0"/>
              <a:t>En 1534, Ignacio y seis compañeros consagran su vida a Dios y hacen votos en </a:t>
            </a:r>
            <a:r>
              <a:rPr lang="es-ES_tradnl" sz="2200" dirty="0" err="1" smtClean="0"/>
              <a:t>Montmartre</a:t>
            </a:r>
            <a:r>
              <a:rPr lang="es-ES_tradnl" sz="2200" dirty="0" smtClean="0"/>
              <a:t> para “gastar sus vidas en provecho de las almas”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_tradnl" sz="2200" dirty="0" smtClean="0"/>
              <a:t>En 1537, Ignacio se ordena sacerdote.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_tradnl" sz="2200" dirty="0" smtClean="0"/>
              <a:t>Deciden </a:t>
            </a:r>
            <a:r>
              <a:rPr lang="es-ES_tradnl" sz="2200" dirty="0"/>
              <a:t>formar una orden </a:t>
            </a:r>
            <a:r>
              <a:rPr lang="es-ES_tradnl" sz="2200" dirty="0" smtClean="0"/>
              <a:t>religiosa, llamarse  </a:t>
            </a:r>
            <a:r>
              <a:rPr lang="es-ES_tradnl" sz="2200" dirty="0"/>
              <a:t>“Compañeros de Jesús</a:t>
            </a:r>
            <a:r>
              <a:rPr lang="es-ES_tradnl" sz="2200" dirty="0" smtClean="0"/>
              <a:t>” y </a:t>
            </a:r>
            <a:r>
              <a:rPr lang="es-ES_tradnl" sz="2200" dirty="0"/>
              <a:t>ponerse al servicio del Papa</a:t>
            </a:r>
            <a:r>
              <a:rPr lang="es-ES_tradnl" sz="2200" dirty="0" smtClean="0"/>
              <a:t>.  </a:t>
            </a:r>
            <a:endParaRPr lang="es-ES_tradnl" sz="22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200" dirty="0" smtClean="0"/>
              <a:t>En 1540, Paulo III  confirma la fundación de la Compañía de Jesús.</a:t>
            </a:r>
            <a:endParaRPr lang="es-VE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VE" sz="2200" dirty="0" smtClean="0"/>
              <a:t>Su misión: el servicio de </a:t>
            </a:r>
            <a:r>
              <a:rPr lang="es-VE" sz="2200" dirty="0"/>
              <a:t>Dios </a:t>
            </a:r>
            <a:r>
              <a:rPr lang="es-VE" sz="2200" dirty="0" smtClean="0"/>
              <a:t>en Cristo Jesús en y por la Iglesia.</a:t>
            </a:r>
          </a:p>
        </p:txBody>
      </p:sp>
      <p:pic>
        <p:nvPicPr>
          <p:cNvPr id="6" name="Picture 3" descr="primerossj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3" y="2132856"/>
            <a:ext cx="35018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 redondeado"/>
          <p:cNvSpPr/>
          <p:nvPr/>
        </p:nvSpPr>
        <p:spPr>
          <a:xfrm>
            <a:off x="323528" y="296652"/>
            <a:ext cx="8496944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080" y="188640"/>
            <a:ext cx="7823840" cy="1584176"/>
          </a:xfrm>
        </p:spPr>
        <p:txBody>
          <a:bodyPr>
            <a:noAutofit/>
          </a:bodyPr>
          <a:lstStyle/>
          <a:p>
            <a:r>
              <a:rPr lang="es-V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Fundación de la </a:t>
            </a:r>
            <a:br>
              <a:rPr lang="es-V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V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Compañía de Jesús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79512" y="584684"/>
            <a:ext cx="6804248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276" y="602686"/>
            <a:ext cx="6480720" cy="1008112"/>
          </a:xfrm>
        </p:spPr>
        <p:txBody>
          <a:bodyPr>
            <a:noAutofit/>
          </a:bodyPr>
          <a:lstStyle/>
          <a:p>
            <a:r>
              <a:rPr lang="es-VE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Compañía de Jesús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79512" y="1916832"/>
            <a:ext cx="8352928" cy="48245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200" dirty="0" smtClean="0"/>
              <a:t>En 1541, Ignacio comienza la redacción de las </a:t>
            </a:r>
            <a:r>
              <a:rPr lang="es-ES" sz="2200" b="1" dirty="0" smtClean="0"/>
              <a:t>“Constituciones” </a:t>
            </a:r>
            <a:r>
              <a:rPr lang="es-ES" sz="2200" dirty="0" smtClean="0"/>
              <a:t>de la Compañía y es elegido como </a:t>
            </a:r>
            <a:r>
              <a:rPr lang="es-ES" sz="2200" dirty="0"/>
              <a:t>s</a:t>
            </a:r>
            <a:r>
              <a:rPr lang="es-ES" sz="2200" dirty="0" smtClean="0"/>
              <a:t>u “General”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200" dirty="0" smtClean="0"/>
              <a:t>Los jesuitas </a:t>
            </a:r>
            <a:r>
              <a:rPr lang="es-ES" sz="2200" b="1" dirty="0" smtClean="0"/>
              <a:t>se dispersan por distintos países para evangelizar y dedicarse al servicio de los demás</a:t>
            </a:r>
            <a:r>
              <a:rPr lang="es-ES" sz="2200" dirty="0" smtClean="0"/>
              <a:t>. Ignacio acompaña las experiencias personales mediante correspondencia con todos los miembros de la Compañía.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200" dirty="0" smtClean="0"/>
              <a:t>Al principio, en los planes de Ignacio, no están los colegios. Pronto aprecia la necesidad de establecerlos para </a:t>
            </a:r>
            <a:r>
              <a:rPr lang="es-ES" sz="2200" b="1" dirty="0" smtClean="0"/>
              <a:t>formar a los futuros jesuitas</a:t>
            </a:r>
            <a:r>
              <a:rPr lang="es-ES" sz="2200" dirty="0" smtClean="0"/>
              <a:t>. Tienen tanto éxito que se les pide nuevas fundaciones para </a:t>
            </a:r>
            <a:r>
              <a:rPr lang="es-ES" sz="2200" b="1" dirty="0" smtClean="0"/>
              <a:t>formar a la juventud en general</a:t>
            </a:r>
            <a:r>
              <a:rPr lang="es-ES" sz="22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200" dirty="0" smtClean="0"/>
              <a:t>Para 1556, hay 44 colegios bajo de dirección de los jesuitas. Hoy pasan de </a:t>
            </a:r>
            <a:r>
              <a:rPr lang="es-ES" sz="2200" b="1" dirty="0" smtClean="0"/>
              <a:t>3.000 los centros educativos de distintos niveles y modalidades esparcidos por el mundo</a:t>
            </a:r>
            <a:r>
              <a:rPr lang="es-ES" sz="2200" dirty="0" smtClean="0"/>
              <a:t>.</a:t>
            </a:r>
          </a:p>
        </p:txBody>
      </p:sp>
      <p:pic>
        <p:nvPicPr>
          <p:cNvPr id="21506" name="Picture 2" descr="https://encrypted-tbn0.gstatic.com/images?q=tbn:ANd9GcQ4d_GN5QT_ktXyPRTClSZdn-c8bfo5JRpZxOIcrnTITm59jpnc-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288" y="188640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716</TotalTime>
  <Words>1579</Words>
  <Application>Microsoft Office PowerPoint</Application>
  <PresentationFormat>Presentación en pantalla (4:3)</PresentationFormat>
  <Paragraphs>100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Tema1</vt:lpstr>
      <vt:lpstr>PLAN DE FORMACIÓN  PARA EL PERSONAL DE LOS COLEGIOS DE ACSI  CURSO 2013-2014</vt:lpstr>
      <vt:lpstr>Ignacio de Loyola, el Peregrino</vt:lpstr>
      <vt:lpstr>Conversión a Dios</vt:lpstr>
      <vt:lpstr>Monserrat: el hombre “del saco” </vt:lpstr>
      <vt:lpstr>En la Cueva de Manresa</vt:lpstr>
      <vt:lpstr>Jerusalén: Seguimiento  a Jesús</vt:lpstr>
      <vt:lpstr>Ignacio, un estudiante “viejo”</vt:lpstr>
      <vt:lpstr>Fundación de la  Compañía de Jesús</vt:lpstr>
      <vt:lpstr>La Compañía de Jesús</vt:lpstr>
      <vt:lpstr>San Ignacio de Loyola</vt:lpstr>
      <vt:lpstr>Su legado espiritual  y educativo</vt:lpstr>
      <vt:lpstr>Los Ejercicios Espirituales</vt:lpstr>
      <vt:lpstr>La Pedagogía Ignaciana</vt:lpstr>
      <vt:lpstr>Paradigma Pedagógico Ignaciano (PPI)</vt:lpstr>
      <vt:lpstr>La misión de la Compañía hoy</vt:lpstr>
      <vt:lpstr>La Compañía de Jesús en Venezuela Área Educativa</vt:lpstr>
      <vt:lpstr>La Compañía de Jesús en AL Red de Colegios</vt:lpstr>
      <vt:lpstr>“En todo amar y servir” Un lema que nos une…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FORMACIÓN  PARA EL PERSONAL DE LOS COLEGIOS DE ACSI  CURSO 2013-2014</dc:title>
  <dc:creator>Any</dc:creator>
  <cp:lastModifiedBy>Any</cp:lastModifiedBy>
  <cp:revision>44</cp:revision>
  <dcterms:created xsi:type="dcterms:W3CDTF">2013-07-30T08:24:43Z</dcterms:created>
  <dcterms:modified xsi:type="dcterms:W3CDTF">2013-08-01T00:50:04Z</dcterms:modified>
</cp:coreProperties>
</file>